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90DCAA6-2E7C-0FFA-E62A-0EA50260313C}" name="あかね 熊谷" initials="あ熊" userId="82ea89a930748af4"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8C06"/>
    <a:srgbClr val="15BD25"/>
    <a:srgbClr val="F6BB00"/>
    <a:srgbClr val="7CB953"/>
    <a:srgbClr val="327EC4"/>
    <a:srgbClr val="3FDD8A"/>
    <a:srgbClr val="79E7AD"/>
    <a:srgbClr val="36D909"/>
    <a:srgbClr val="E3DAF0"/>
    <a:srgbClr val="76EA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790"/>
    <p:restoredTop sz="94656"/>
  </p:normalViewPr>
  <p:slideViewPr>
    <p:cSldViewPr snapToGrid="0" snapToObjects="1" showGuides="1">
      <p:cViewPr>
        <p:scale>
          <a:sx n="70" d="100"/>
          <a:sy n="70" d="100"/>
        </p:scale>
        <p:origin x="1288" y="-17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CF0C6-7CA9-4E4F-BD75-37DD874DAD3E}" type="datetimeFigureOut">
              <a:rPr kumimoji="1" lang="ja-JP" altLang="en-US" smtClean="0"/>
              <a:t>2025/1/15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4D82F-A6C9-4174-A73E-B5739A8BE823}" type="slidenum">
              <a:rPr kumimoji="1" lang="ja-JP" altLang="en-US" smtClean="0"/>
              <a:t>‹#›</a:t>
            </a:fld>
            <a:endParaRPr kumimoji="1" lang="ja-JP" altLang="en-US"/>
          </a:p>
        </p:txBody>
      </p:sp>
    </p:spTree>
    <p:extLst>
      <p:ext uri="{BB962C8B-B14F-4D97-AF65-F5344CB8AC3E}">
        <p14:creationId xmlns:p14="http://schemas.microsoft.com/office/powerpoint/2010/main" val="18565105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54D82F-A6C9-4174-A73E-B5739A8BE823}" type="slidenum">
              <a:rPr kumimoji="1" lang="ja-JP" altLang="en-US" smtClean="0"/>
              <a:t>1</a:t>
            </a:fld>
            <a:endParaRPr kumimoji="1" lang="ja-JP" altLang="en-US"/>
          </a:p>
        </p:txBody>
      </p:sp>
    </p:spTree>
    <p:extLst>
      <p:ext uri="{BB962C8B-B14F-4D97-AF65-F5344CB8AC3E}">
        <p14:creationId xmlns:p14="http://schemas.microsoft.com/office/powerpoint/2010/main" val="727121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054D82F-A6C9-4174-A73E-B5739A8BE823}" type="slidenum">
              <a:rPr kumimoji="1" lang="ja-JP" altLang="en-US" smtClean="0"/>
              <a:t>2</a:t>
            </a:fld>
            <a:endParaRPr kumimoji="1" lang="ja-JP" altLang="en-US"/>
          </a:p>
        </p:txBody>
      </p:sp>
    </p:spTree>
    <p:extLst>
      <p:ext uri="{BB962C8B-B14F-4D97-AF65-F5344CB8AC3E}">
        <p14:creationId xmlns:p14="http://schemas.microsoft.com/office/powerpoint/2010/main" val="4050352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154281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389243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377496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67173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25829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2987684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3687738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203009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2762057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186906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447586-C261-0841-83C0-123ACE10B66B}"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182617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447586-C261-0841-83C0-123ACE10B66B}" type="datetimeFigureOut">
              <a:rPr kumimoji="1" lang="ja-JP" altLang="en-US" smtClean="0"/>
              <a:t>2025/1/15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1D16C28-CC4F-FD4A-AE1F-21A7367FCE5D}" type="slidenum">
              <a:rPr kumimoji="1" lang="ja-JP" altLang="en-US" smtClean="0"/>
              <a:t>‹#›</a:t>
            </a:fld>
            <a:endParaRPr kumimoji="1" lang="ja-JP" altLang="en-US"/>
          </a:p>
        </p:txBody>
      </p:sp>
    </p:spTree>
    <p:extLst>
      <p:ext uri="{BB962C8B-B14F-4D97-AF65-F5344CB8AC3E}">
        <p14:creationId xmlns:p14="http://schemas.microsoft.com/office/powerpoint/2010/main" val="1811839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図 4" descr="傘 が含まれている画像&#10;&#10;自動的に生成された説明">
            <a:extLst>
              <a:ext uri="{FF2B5EF4-FFF2-40B4-BE49-F238E27FC236}">
                <a16:creationId xmlns:a16="http://schemas.microsoft.com/office/drawing/2014/main" id="{C6D6CA5E-2AEC-AD42-87D7-3F3171CF8850}"/>
              </a:ext>
            </a:extLst>
          </p:cNvPr>
          <p:cNvPicPr>
            <a:picLocks noChangeAspect="1"/>
          </p:cNvPicPr>
          <p:nvPr/>
        </p:nvPicPr>
        <p:blipFill rotWithShape="1">
          <a:blip r:embed="rId3">
            <a:alphaModFix amt="88000"/>
          </a:blip>
          <a:srcRect l="2148"/>
          <a:stretch/>
        </p:blipFill>
        <p:spPr>
          <a:xfrm>
            <a:off x="20" y="10"/>
            <a:ext cx="6857980" cy="9905990"/>
          </a:xfrm>
          <a:prstGeom prst="rect">
            <a:avLst/>
          </a:prstGeom>
        </p:spPr>
      </p:pic>
      <p:pic>
        <p:nvPicPr>
          <p:cNvPr id="7" name="図 6" descr="食品, シャツ が含まれている画像&#10;&#10;自動的に生成された説明">
            <a:extLst>
              <a:ext uri="{FF2B5EF4-FFF2-40B4-BE49-F238E27FC236}">
                <a16:creationId xmlns:a16="http://schemas.microsoft.com/office/drawing/2014/main" id="{C346963C-5882-9D47-90DB-4656BB283AE0}"/>
              </a:ext>
            </a:extLst>
          </p:cNvPr>
          <p:cNvPicPr>
            <a:picLocks noChangeAspect="1"/>
          </p:cNvPicPr>
          <p:nvPr/>
        </p:nvPicPr>
        <p:blipFill>
          <a:blip r:embed="rId4"/>
          <a:stretch>
            <a:fillRect/>
          </a:stretch>
        </p:blipFill>
        <p:spPr>
          <a:xfrm>
            <a:off x="4015366" y="112336"/>
            <a:ext cx="2734499" cy="492442"/>
          </a:xfrm>
          <a:prstGeom prst="rect">
            <a:avLst/>
          </a:prstGeom>
        </p:spPr>
      </p:pic>
      <p:sp>
        <p:nvSpPr>
          <p:cNvPr id="12" name="テキスト ボックス 11">
            <a:extLst>
              <a:ext uri="{FF2B5EF4-FFF2-40B4-BE49-F238E27FC236}">
                <a16:creationId xmlns:a16="http://schemas.microsoft.com/office/drawing/2014/main" id="{07FD6D8F-7D44-A14D-9DBD-100170807A29}"/>
              </a:ext>
            </a:extLst>
          </p:cNvPr>
          <p:cNvSpPr txBox="1"/>
          <p:nvPr/>
        </p:nvSpPr>
        <p:spPr>
          <a:xfrm>
            <a:off x="4007713" y="9332321"/>
            <a:ext cx="2249334" cy="492443"/>
          </a:xfrm>
          <a:prstGeom prst="rect">
            <a:avLst/>
          </a:prstGeom>
          <a:noFill/>
        </p:spPr>
        <p:txBody>
          <a:bodyPr wrap="none" rtlCol="0">
            <a:spAutoFit/>
          </a:bodyPr>
          <a:lstStyle/>
          <a:p>
            <a:r>
              <a:rPr lang="ja-JP" altLang="ja-JP" sz="1200">
                <a:latin typeface="MS Gothic" panose="020B0609070205080204" pitchFamily="49" charset="-128"/>
                <a:ea typeface="MS Gothic" panose="020B0609070205080204" pitchFamily="49" charset="-128"/>
              </a:rPr>
              <a:t>特定非営利活動法人</a:t>
            </a:r>
            <a:endParaRPr lang="en-US" altLang="ja-JP" sz="1200" dirty="0">
              <a:latin typeface="MS Gothic" panose="020B0609070205080204" pitchFamily="49" charset="-128"/>
              <a:ea typeface="MS Gothic" panose="020B0609070205080204" pitchFamily="49" charset="-128"/>
            </a:endParaRPr>
          </a:p>
          <a:p>
            <a:r>
              <a:rPr lang="ja-JP" altLang="ja-JP" sz="1400">
                <a:latin typeface="MS Gothic" panose="020B0609070205080204" pitchFamily="49" charset="-128"/>
                <a:ea typeface="MS Gothic" panose="020B0609070205080204" pitchFamily="49" charset="-128"/>
              </a:rPr>
              <a:t>里の自然文化共育研究所 </a:t>
            </a:r>
            <a:endParaRPr kumimoji="1" lang="ja-JP" altLang="en-US" sz="1400">
              <a:latin typeface="MS Gothic" panose="020B0609070205080204" pitchFamily="49" charset="-128"/>
              <a:ea typeface="MS Gothic" panose="020B0609070205080204" pitchFamily="49" charset="-128"/>
            </a:endParaRPr>
          </a:p>
        </p:txBody>
      </p:sp>
      <p:sp>
        <p:nvSpPr>
          <p:cNvPr id="56" name="円/楕円 55">
            <a:extLst>
              <a:ext uri="{FF2B5EF4-FFF2-40B4-BE49-F238E27FC236}">
                <a16:creationId xmlns:a16="http://schemas.microsoft.com/office/drawing/2014/main" id="{C8353A43-31CE-9C4D-AA29-700C68CA4A56}"/>
              </a:ext>
            </a:extLst>
          </p:cNvPr>
          <p:cNvSpPr/>
          <p:nvPr/>
        </p:nvSpPr>
        <p:spPr>
          <a:xfrm>
            <a:off x="3524179" y="5238534"/>
            <a:ext cx="1648713" cy="1630027"/>
          </a:xfrm>
          <a:prstGeom prst="ellipse">
            <a:avLst/>
          </a:prstGeom>
          <a:pattFill prst="narHorz">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a:extLst>
              <a:ext uri="{FF2B5EF4-FFF2-40B4-BE49-F238E27FC236}">
                <a16:creationId xmlns:a16="http://schemas.microsoft.com/office/drawing/2014/main" id="{5EC84D3A-9659-E54E-BBFD-B30B26F6C117}"/>
              </a:ext>
            </a:extLst>
          </p:cNvPr>
          <p:cNvSpPr/>
          <p:nvPr/>
        </p:nvSpPr>
        <p:spPr>
          <a:xfrm>
            <a:off x="4662995" y="6917725"/>
            <a:ext cx="1648713" cy="1630027"/>
          </a:xfrm>
          <a:prstGeom prst="ellipse">
            <a:avLst/>
          </a:prstGeom>
          <a:pattFill prst="narHorz">
            <a:fgClr>
              <a:srgbClr val="00B0F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a:extLst>
              <a:ext uri="{FF2B5EF4-FFF2-40B4-BE49-F238E27FC236}">
                <a16:creationId xmlns:a16="http://schemas.microsoft.com/office/drawing/2014/main" id="{F88124E7-57EE-6B4E-A46D-526D5B57505F}"/>
              </a:ext>
            </a:extLst>
          </p:cNvPr>
          <p:cNvSpPr/>
          <p:nvPr/>
        </p:nvSpPr>
        <p:spPr>
          <a:xfrm>
            <a:off x="3585504" y="5152752"/>
            <a:ext cx="1648713" cy="1630027"/>
          </a:xfrm>
          <a:prstGeom prst="ellipse">
            <a:avLst/>
          </a:prstGeom>
          <a:pattFill prst="pct5">
            <a:fgClr>
              <a:srgbClr val="E0FFCB"/>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a:extLst>
              <a:ext uri="{FF2B5EF4-FFF2-40B4-BE49-F238E27FC236}">
                <a16:creationId xmlns:a16="http://schemas.microsoft.com/office/drawing/2014/main" id="{97304392-8CD3-D14E-BECD-60CBE9103058}"/>
              </a:ext>
            </a:extLst>
          </p:cNvPr>
          <p:cNvSpPr/>
          <p:nvPr/>
        </p:nvSpPr>
        <p:spPr>
          <a:xfrm>
            <a:off x="485866" y="5253114"/>
            <a:ext cx="1648713" cy="1630027"/>
          </a:xfrm>
          <a:prstGeom prst="ellipse">
            <a:avLst/>
          </a:prstGeom>
          <a:pattFill prst="narHorz">
            <a:fgClr>
              <a:srgbClr val="FFBCEE"/>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a:extLst>
              <a:ext uri="{FF2B5EF4-FFF2-40B4-BE49-F238E27FC236}">
                <a16:creationId xmlns:a16="http://schemas.microsoft.com/office/drawing/2014/main" id="{7D9F8BA8-2640-8C49-BC11-369DCC8C9495}"/>
              </a:ext>
            </a:extLst>
          </p:cNvPr>
          <p:cNvSpPr/>
          <p:nvPr/>
        </p:nvSpPr>
        <p:spPr>
          <a:xfrm>
            <a:off x="424541" y="5133303"/>
            <a:ext cx="1648713" cy="1630027"/>
          </a:xfrm>
          <a:prstGeom prst="ellipse">
            <a:avLst/>
          </a:prstGeom>
          <a:pattFill prst="pct5">
            <a:fgClr>
              <a:srgbClr val="FFE6F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a:extLst>
              <a:ext uri="{FF2B5EF4-FFF2-40B4-BE49-F238E27FC236}">
                <a16:creationId xmlns:a16="http://schemas.microsoft.com/office/drawing/2014/main" id="{22F92432-D55A-E54A-AA59-A997B3EDE176}"/>
              </a:ext>
            </a:extLst>
          </p:cNvPr>
          <p:cNvSpPr/>
          <p:nvPr/>
        </p:nvSpPr>
        <p:spPr>
          <a:xfrm>
            <a:off x="4579611" y="6831943"/>
            <a:ext cx="1648713" cy="1630027"/>
          </a:xfrm>
          <a:prstGeom prst="ellipse">
            <a:avLst/>
          </a:prstGeom>
          <a:pattFill prst="pct5">
            <a:fgClr>
              <a:srgbClr val="DEEB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a:extLst>
              <a:ext uri="{FF2B5EF4-FFF2-40B4-BE49-F238E27FC236}">
                <a16:creationId xmlns:a16="http://schemas.microsoft.com/office/drawing/2014/main" id="{354A0664-B6EF-0E4A-BF6F-6F35A95F4D01}"/>
              </a:ext>
            </a:extLst>
          </p:cNvPr>
          <p:cNvSpPr/>
          <p:nvPr/>
        </p:nvSpPr>
        <p:spPr>
          <a:xfrm>
            <a:off x="1620696" y="7046749"/>
            <a:ext cx="1648713" cy="1630027"/>
          </a:xfrm>
          <a:prstGeom prst="ellipse">
            <a:avLst/>
          </a:prstGeom>
          <a:pattFill prst="narHorz">
            <a:fgClr>
              <a:srgbClr val="FFC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a:extLst>
              <a:ext uri="{FF2B5EF4-FFF2-40B4-BE49-F238E27FC236}">
                <a16:creationId xmlns:a16="http://schemas.microsoft.com/office/drawing/2014/main" id="{FD440963-4B65-1C43-9CCB-5913635A3E57}"/>
              </a:ext>
            </a:extLst>
          </p:cNvPr>
          <p:cNvSpPr/>
          <p:nvPr/>
        </p:nvSpPr>
        <p:spPr>
          <a:xfrm>
            <a:off x="1682015" y="6951793"/>
            <a:ext cx="1648713" cy="1630027"/>
          </a:xfrm>
          <a:prstGeom prst="ellipse">
            <a:avLst/>
          </a:prstGeom>
          <a:pattFill prst="pct5">
            <a:fgClr>
              <a:schemeClr val="accent2">
                <a:lumMod val="20000"/>
                <a:lumOff val="8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431B2872-8F63-9E4C-865A-2AE957277C36}"/>
              </a:ext>
            </a:extLst>
          </p:cNvPr>
          <p:cNvSpPr txBox="1"/>
          <p:nvPr/>
        </p:nvSpPr>
        <p:spPr>
          <a:xfrm>
            <a:off x="3591575" y="5487166"/>
            <a:ext cx="1638590" cy="1015663"/>
          </a:xfrm>
          <a:prstGeom prst="rect">
            <a:avLst/>
          </a:prstGeom>
          <a:noFill/>
        </p:spPr>
        <p:txBody>
          <a:bodyPr wrap="none" rtlCol="0">
            <a:spAutoFit/>
          </a:bodyPr>
          <a:lstStyle/>
          <a:p>
            <a:pPr algn="ctr"/>
            <a:r>
              <a:rPr kumimoji="1" lang="ja-JP" altLang="en-US" sz="1600" dirty="0">
                <a:latin typeface="MS PGothic" panose="020B0600070205080204" pitchFamily="34" charset="-128"/>
                <a:ea typeface="MS PGothic" panose="020B0600070205080204" pitchFamily="34" charset="-128"/>
              </a:rPr>
              <a:t>山梨県小菅村</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で</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源流の自然</a:t>
            </a:r>
            <a:endParaRPr kumimoji="1" lang="en-US" altLang="ja-JP" sz="1600" dirty="0">
              <a:latin typeface="MS PGothic" panose="020B0600070205080204" pitchFamily="34" charset="-128"/>
              <a:ea typeface="MS PGothic" panose="020B0600070205080204" pitchFamily="34" charset="-128"/>
            </a:endParaRPr>
          </a:p>
          <a:p>
            <a:pPr algn="ctr"/>
            <a:r>
              <a:rPr kumimoji="1" lang="en-US" altLang="ja-JP" sz="1200" dirty="0">
                <a:latin typeface="MS PGothic" panose="020B0600070205080204" pitchFamily="34" charset="-128"/>
                <a:ea typeface="MS PGothic" panose="020B0600070205080204" pitchFamily="34" charset="-128"/>
              </a:rPr>
              <a:t>(2025</a:t>
            </a:r>
            <a:r>
              <a:rPr kumimoji="1" lang="ja-JP" altLang="en-US" sz="1200" dirty="0">
                <a:latin typeface="MS PGothic" panose="020B0600070205080204" pitchFamily="34" charset="-128"/>
                <a:ea typeface="MS PGothic" panose="020B0600070205080204" pitchFamily="34" charset="-128"/>
              </a:rPr>
              <a:t>年</a:t>
            </a:r>
            <a:r>
              <a:rPr kumimoji="1" lang="en-US" altLang="ja-JP" sz="1200" dirty="0">
                <a:latin typeface="MS PGothic" panose="020B0600070205080204" pitchFamily="34" charset="-128"/>
                <a:ea typeface="MS PGothic" panose="020B0600070205080204" pitchFamily="34" charset="-128"/>
              </a:rPr>
              <a:t>1</a:t>
            </a:r>
            <a:r>
              <a:rPr kumimoji="1" lang="ja-JP" altLang="en-US" sz="1200" dirty="0">
                <a:latin typeface="MS PGothic" panose="020B0600070205080204" pitchFamily="34" charset="-128"/>
                <a:ea typeface="MS PGothic" panose="020B0600070205080204" pitchFamily="34" charset="-128"/>
              </a:rPr>
              <a:t>月</a:t>
            </a:r>
            <a:r>
              <a:rPr kumimoji="1" lang="en-US" altLang="ja-JP" sz="1200" dirty="0">
                <a:latin typeface="MS PGothic" panose="020B0600070205080204" pitchFamily="34" charset="-128"/>
                <a:ea typeface="MS PGothic" panose="020B0600070205080204" pitchFamily="34" charset="-128"/>
              </a:rPr>
              <a:t>18</a:t>
            </a:r>
            <a:r>
              <a:rPr kumimoji="1" lang="ja-JP" altLang="en-US" sz="1200" dirty="0">
                <a:latin typeface="MS PGothic" panose="020B0600070205080204" pitchFamily="34" charset="-128"/>
                <a:ea typeface="MS PGothic" panose="020B0600070205080204" pitchFamily="34" charset="-128"/>
              </a:rPr>
              <a:t>日実施</a:t>
            </a:r>
            <a:r>
              <a:rPr kumimoji="1" lang="en-US" altLang="ja-JP" sz="1200" dirty="0">
                <a:latin typeface="MS PGothic" panose="020B0600070205080204" pitchFamily="34" charset="-128"/>
                <a:ea typeface="MS PGothic" panose="020B0600070205080204" pitchFamily="34" charset="-128"/>
              </a:rPr>
              <a:t>)</a:t>
            </a:r>
            <a:endParaRPr kumimoji="1" lang="ja-JP" altLang="en-US" sz="1200" dirty="0">
              <a:latin typeface="MS PGothic" panose="020B0600070205080204" pitchFamily="34" charset="-128"/>
              <a:ea typeface="MS PGothic" panose="020B0600070205080204" pitchFamily="34" charset="-128"/>
            </a:endParaRPr>
          </a:p>
        </p:txBody>
      </p:sp>
      <p:sp>
        <p:nvSpPr>
          <p:cNvPr id="44" name="テキスト ボックス 43">
            <a:extLst>
              <a:ext uri="{FF2B5EF4-FFF2-40B4-BE49-F238E27FC236}">
                <a16:creationId xmlns:a16="http://schemas.microsoft.com/office/drawing/2014/main" id="{EB0C451E-C43F-6A44-85F7-FD851CE8AE50}"/>
              </a:ext>
            </a:extLst>
          </p:cNvPr>
          <p:cNvSpPr txBox="1"/>
          <p:nvPr/>
        </p:nvSpPr>
        <p:spPr>
          <a:xfrm>
            <a:off x="1659701" y="7264660"/>
            <a:ext cx="1693092" cy="1015663"/>
          </a:xfrm>
          <a:prstGeom prst="rect">
            <a:avLst/>
          </a:prstGeom>
          <a:noFill/>
        </p:spPr>
        <p:txBody>
          <a:bodyPr wrap="none" rtlCol="0">
            <a:spAutoFit/>
          </a:bodyPr>
          <a:lstStyle/>
          <a:p>
            <a:pPr algn="ctr"/>
            <a:r>
              <a:rPr kumimoji="1" lang="ja-JP" altLang="en-US" sz="1600" dirty="0">
                <a:latin typeface="MS PGothic" panose="020B0600070205080204" pitchFamily="34" charset="-128"/>
                <a:ea typeface="MS PGothic" panose="020B0600070205080204" pitchFamily="34" charset="-128"/>
              </a:rPr>
              <a:t>千葉県白井市</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で</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農村の自然</a:t>
            </a:r>
            <a:endParaRPr kumimoji="1" lang="en-US" altLang="ja-JP" sz="1600" dirty="0">
              <a:latin typeface="MS PGothic" panose="020B0600070205080204" pitchFamily="34" charset="-128"/>
              <a:ea typeface="MS PGothic" panose="020B0600070205080204" pitchFamily="34" charset="-128"/>
            </a:endParaRPr>
          </a:p>
          <a:p>
            <a:pPr algn="ctr"/>
            <a:r>
              <a:rPr kumimoji="1" lang="en-US" altLang="ja-JP" sz="1200" dirty="0">
                <a:latin typeface="MS PGothic" panose="020B0600070205080204" pitchFamily="34" charset="-128"/>
                <a:ea typeface="MS PGothic" panose="020B0600070205080204" pitchFamily="34" charset="-128"/>
              </a:rPr>
              <a:t>(2024</a:t>
            </a:r>
            <a:r>
              <a:rPr kumimoji="1" lang="ja-JP" altLang="en-US" sz="1200" dirty="0">
                <a:latin typeface="MS PGothic" panose="020B0600070205080204" pitchFamily="34" charset="-128"/>
                <a:ea typeface="MS PGothic" panose="020B0600070205080204" pitchFamily="34" charset="-128"/>
              </a:rPr>
              <a:t>年</a:t>
            </a:r>
            <a:r>
              <a:rPr kumimoji="1" lang="en-US" altLang="ja-JP" sz="1200" dirty="0">
                <a:latin typeface="MS PGothic" panose="020B0600070205080204" pitchFamily="34" charset="-128"/>
                <a:ea typeface="MS PGothic" panose="020B0600070205080204" pitchFamily="34" charset="-128"/>
              </a:rPr>
              <a:t>10</a:t>
            </a:r>
            <a:r>
              <a:rPr kumimoji="1" lang="ja-JP" altLang="en-US" sz="1200" dirty="0">
                <a:latin typeface="MS PGothic" panose="020B0600070205080204" pitchFamily="34" charset="-128"/>
                <a:ea typeface="MS PGothic" panose="020B0600070205080204" pitchFamily="34" charset="-128"/>
              </a:rPr>
              <a:t>月</a:t>
            </a:r>
            <a:r>
              <a:rPr kumimoji="1" lang="en-US" altLang="ja-JP" sz="1200" dirty="0">
                <a:latin typeface="MS PGothic" panose="020B0600070205080204" pitchFamily="34" charset="-128"/>
                <a:ea typeface="MS PGothic" panose="020B0600070205080204" pitchFamily="34" charset="-128"/>
              </a:rPr>
              <a:t>14</a:t>
            </a:r>
            <a:r>
              <a:rPr kumimoji="1" lang="ja-JP" altLang="en-US" sz="1200" dirty="0">
                <a:latin typeface="MS PGothic" panose="020B0600070205080204" pitchFamily="34" charset="-128"/>
                <a:ea typeface="MS PGothic" panose="020B0600070205080204" pitchFamily="34" charset="-128"/>
              </a:rPr>
              <a:t>日実施</a:t>
            </a:r>
            <a:r>
              <a:rPr kumimoji="1" lang="en-US" altLang="ja-JP" sz="1200" dirty="0">
                <a:latin typeface="MS PGothic" panose="020B0600070205080204" pitchFamily="34" charset="-128"/>
                <a:ea typeface="MS PGothic" panose="020B0600070205080204" pitchFamily="34" charset="-128"/>
              </a:rPr>
              <a:t>)</a:t>
            </a:r>
          </a:p>
        </p:txBody>
      </p:sp>
      <p:sp>
        <p:nvSpPr>
          <p:cNvPr id="43" name="テキスト ボックス 42">
            <a:extLst>
              <a:ext uri="{FF2B5EF4-FFF2-40B4-BE49-F238E27FC236}">
                <a16:creationId xmlns:a16="http://schemas.microsoft.com/office/drawing/2014/main" id="{04F48BA8-87B2-014E-A94E-39766C5D8CE1}"/>
              </a:ext>
            </a:extLst>
          </p:cNvPr>
          <p:cNvSpPr txBox="1"/>
          <p:nvPr/>
        </p:nvSpPr>
        <p:spPr>
          <a:xfrm>
            <a:off x="4578507" y="7162108"/>
            <a:ext cx="1638590" cy="1015663"/>
          </a:xfrm>
          <a:prstGeom prst="rect">
            <a:avLst/>
          </a:prstGeom>
          <a:noFill/>
        </p:spPr>
        <p:txBody>
          <a:bodyPr wrap="none" rtlCol="0">
            <a:spAutoFit/>
          </a:bodyPr>
          <a:lstStyle/>
          <a:p>
            <a:pPr algn="ctr"/>
            <a:r>
              <a:rPr kumimoji="1" lang="ja-JP" altLang="en-US" sz="1600" dirty="0">
                <a:latin typeface="MS PGothic" panose="020B0600070205080204" pitchFamily="34" charset="-128"/>
                <a:ea typeface="MS PGothic" panose="020B0600070205080204" pitchFamily="34" charset="-128"/>
              </a:rPr>
              <a:t>新潟県上越市</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で</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雪国の自然</a:t>
            </a:r>
            <a:endParaRPr kumimoji="1" lang="en-US" altLang="ja-JP" sz="1600" dirty="0">
              <a:latin typeface="MS PGothic" panose="020B0600070205080204" pitchFamily="34" charset="-128"/>
              <a:ea typeface="MS PGothic" panose="020B0600070205080204" pitchFamily="34" charset="-128"/>
            </a:endParaRPr>
          </a:p>
          <a:p>
            <a:pPr algn="ctr"/>
            <a:r>
              <a:rPr kumimoji="1" lang="en-US" altLang="ja-JP" sz="1200" dirty="0">
                <a:latin typeface="MS PGothic" panose="020B0600070205080204" pitchFamily="34" charset="-128"/>
                <a:ea typeface="MS PGothic" panose="020B0600070205080204" pitchFamily="34" charset="-128"/>
              </a:rPr>
              <a:t>(2025</a:t>
            </a:r>
            <a:r>
              <a:rPr kumimoji="1" lang="ja-JP" altLang="en-US" sz="1200" dirty="0">
                <a:latin typeface="MS PGothic" panose="020B0600070205080204" pitchFamily="34" charset="-128"/>
                <a:ea typeface="MS PGothic" panose="020B0600070205080204" pitchFamily="34" charset="-128"/>
              </a:rPr>
              <a:t>年</a:t>
            </a:r>
            <a:r>
              <a:rPr kumimoji="1" lang="en-US" altLang="ja-JP" sz="1200" dirty="0">
                <a:latin typeface="MS PGothic" panose="020B0600070205080204" pitchFamily="34" charset="-128"/>
                <a:ea typeface="MS PGothic" panose="020B0600070205080204" pitchFamily="34" charset="-128"/>
              </a:rPr>
              <a:t>2</a:t>
            </a:r>
            <a:r>
              <a:rPr kumimoji="1" lang="ja-JP" altLang="en-US" sz="1200" dirty="0">
                <a:latin typeface="MS PGothic" panose="020B0600070205080204" pitchFamily="34" charset="-128"/>
                <a:ea typeface="MS PGothic" panose="020B0600070205080204" pitchFamily="34" charset="-128"/>
              </a:rPr>
              <a:t>月</a:t>
            </a:r>
            <a:r>
              <a:rPr kumimoji="1" lang="en-US" altLang="ja-JP" sz="1200" dirty="0">
                <a:latin typeface="MS PGothic" panose="020B0600070205080204" pitchFamily="34" charset="-128"/>
                <a:ea typeface="MS PGothic" panose="020B0600070205080204" pitchFamily="34" charset="-128"/>
              </a:rPr>
              <a:t>16</a:t>
            </a:r>
            <a:r>
              <a:rPr kumimoji="1" lang="ja-JP" altLang="en-US" sz="1200" dirty="0">
                <a:latin typeface="MS PGothic" panose="020B0600070205080204" pitchFamily="34" charset="-128"/>
                <a:ea typeface="MS PGothic" panose="020B0600070205080204" pitchFamily="34" charset="-128"/>
              </a:rPr>
              <a:t>日実施</a:t>
            </a:r>
            <a:r>
              <a:rPr kumimoji="1" lang="en-US" altLang="ja-JP" sz="1200" dirty="0">
                <a:latin typeface="MS PGothic" panose="020B0600070205080204" pitchFamily="34" charset="-128"/>
                <a:ea typeface="MS PGothic" panose="020B0600070205080204" pitchFamily="34" charset="-128"/>
              </a:rPr>
              <a:t>)</a:t>
            </a:r>
          </a:p>
        </p:txBody>
      </p:sp>
      <p:sp>
        <p:nvSpPr>
          <p:cNvPr id="32" name="テキスト ボックス 31">
            <a:extLst>
              <a:ext uri="{FF2B5EF4-FFF2-40B4-BE49-F238E27FC236}">
                <a16:creationId xmlns:a16="http://schemas.microsoft.com/office/drawing/2014/main" id="{AF700C2F-E8DF-1B4F-A0EE-3220807EB648}"/>
              </a:ext>
            </a:extLst>
          </p:cNvPr>
          <p:cNvSpPr txBox="1"/>
          <p:nvPr/>
        </p:nvSpPr>
        <p:spPr>
          <a:xfrm>
            <a:off x="466425" y="5451344"/>
            <a:ext cx="1616148" cy="1015663"/>
          </a:xfrm>
          <a:prstGeom prst="rect">
            <a:avLst/>
          </a:prstGeom>
          <a:noFill/>
        </p:spPr>
        <p:txBody>
          <a:bodyPr wrap="none" rtlCol="0">
            <a:spAutoFit/>
          </a:bodyPr>
          <a:lstStyle/>
          <a:p>
            <a:pPr algn="ctr"/>
            <a:r>
              <a:rPr kumimoji="1" lang="ja-JP" altLang="en-US" sz="1600" dirty="0">
                <a:latin typeface="MS PGothic" panose="020B0600070205080204" pitchFamily="34" charset="-128"/>
                <a:ea typeface="MS PGothic" panose="020B0600070205080204" pitchFamily="34" charset="-128"/>
              </a:rPr>
              <a:t>新潟県阿賀町　</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で</a:t>
            </a:r>
            <a:endParaRPr kumimoji="1" lang="en-US" altLang="ja-JP" sz="1600" dirty="0">
              <a:latin typeface="MS PGothic" panose="020B0600070205080204" pitchFamily="34" charset="-128"/>
              <a:ea typeface="MS PGothic" panose="020B0600070205080204" pitchFamily="34" charset="-128"/>
            </a:endParaRPr>
          </a:p>
          <a:p>
            <a:pPr algn="ctr"/>
            <a:r>
              <a:rPr kumimoji="1" lang="ja-JP" altLang="en-US" sz="1600" dirty="0">
                <a:latin typeface="MS PGothic" panose="020B0600070205080204" pitchFamily="34" charset="-128"/>
                <a:ea typeface="MS PGothic" panose="020B0600070205080204" pitchFamily="34" charset="-128"/>
              </a:rPr>
              <a:t>山村の自然</a:t>
            </a:r>
            <a:endParaRPr kumimoji="1" lang="en-US" altLang="ja-JP" sz="1600" dirty="0">
              <a:latin typeface="MS PGothic" panose="020B0600070205080204" pitchFamily="34" charset="-128"/>
              <a:ea typeface="MS PGothic" panose="020B0600070205080204" pitchFamily="34" charset="-128"/>
            </a:endParaRPr>
          </a:p>
          <a:p>
            <a:pPr algn="ctr"/>
            <a:r>
              <a:rPr kumimoji="1" lang="en-US" altLang="ja-JP" sz="1200" dirty="0">
                <a:latin typeface="MS PGothic" panose="020B0600070205080204" pitchFamily="34" charset="-128"/>
                <a:ea typeface="MS PGothic" panose="020B0600070205080204" pitchFamily="34" charset="-128"/>
              </a:rPr>
              <a:t>(2024</a:t>
            </a:r>
            <a:r>
              <a:rPr kumimoji="1" lang="ja-JP" altLang="en-US" sz="1200" dirty="0">
                <a:latin typeface="MS PGothic" panose="020B0600070205080204" pitchFamily="34" charset="-128"/>
                <a:ea typeface="MS PGothic" panose="020B0600070205080204" pitchFamily="34" charset="-128"/>
              </a:rPr>
              <a:t>年</a:t>
            </a:r>
            <a:r>
              <a:rPr kumimoji="1" lang="en-US" altLang="ja-JP" sz="1200" dirty="0">
                <a:latin typeface="MS PGothic" panose="020B0600070205080204" pitchFamily="34" charset="-128"/>
                <a:ea typeface="MS PGothic" panose="020B0600070205080204" pitchFamily="34" charset="-128"/>
              </a:rPr>
              <a:t>8</a:t>
            </a:r>
            <a:r>
              <a:rPr kumimoji="1" lang="ja-JP" altLang="en-US" sz="1200" dirty="0">
                <a:latin typeface="MS PGothic" panose="020B0600070205080204" pitchFamily="34" charset="-128"/>
                <a:ea typeface="MS PGothic" panose="020B0600070205080204" pitchFamily="34" charset="-128"/>
              </a:rPr>
              <a:t>月</a:t>
            </a:r>
            <a:r>
              <a:rPr kumimoji="1" lang="en-US" altLang="ja-JP" sz="1200" dirty="0">
                <a:latin typeface="MS PGothic" panose="020B0600070205080204" pitchFamily="34" charset="-128"/>
                <a:ea typeface="MS PGothic" panose="020B0600070205080204" pitchFamily="34" charset="-128"/>
              </a:rPr>
              <a:t>10</a:t>
            </a:r>
            <a:r>
              <a:rPr kumimoji="1" lang="ja-JP" altLang="en-US" sz="1200" dirty="0">
                <a:latin typeface="MS PGothic" panose="020B0600070205080204" pitchFamily="34" charset="-128"/>
                <a:ea typeface="MS PGothic" panose="020B0600070205080204" pitchFamily="34" charset="-128"/>
              </a:rPr>
              <a:t>日実施</a:t>
            </a:r>
            <a:r>
              <a:rPr kumimoji="1" lang="en-US" altLang="ja-JP" sz="1200" dirty="0">
                <a:latin typeface="MS PGothic" panose="020B0600070205080204" pitchFamily="34" charset="-128"/>
                <a:ea typeface="MS PGothic" panose="020B0600070205080204" pitchFamily="34" charset="-128"/>
              </a:rPr>
              <a:t>)</a:t>
            </a:r>
          </a:p>
        </p:txBody>
      </p:sp>
      <p:pic>
        <p:nvPicPr>
          <p:cNvPr id="3" name="図 2" descr="黒い背景と白い文字&#10;&#10;自動的に生成された説明">
            <a:extLst>
              <a:ext uri="{FF2B5EF4-FFF2-40B4-BE49-F238E27FC236}">
                <a16:creationId xmlns:a16="http://schemas.microsoft.com/office/drawing/2014/main" id="{C56ED57D-0E51-E146-8F67-8D53B2E0B005}"/>
              </a:ext>
            </a:extLst>
          </p:cNvPr>
          <p:cNvPicPr>
            <a:picLocks noChangeAspect="1"/>
          </p:cNvPicPr>
          <p:nvPr/>
        </p:nvPicPr>
        <p:blipFill>
          <a:blip r:embed="rId5"/>
          <a:stretch>
            <a:fillRect/>
          </a:stretch>
        </p:blipFill>
        <p:spPr>
          <a:xfrm>
            <a:off x="207496" y="-296770"/>
            <a:ext cx="4664953" cy="4664953"/>
          </a:xfrm>
          <a:prstGeom prst="rect">
            <a:avLst/>
          </a:prstGeom>
        </p:spPr>
      </p:pic>
      <p:pic>
        <p:nvPicPr>
          <p:cNvPr id="6" name="図 5" descr="挿絵 が含まれている画像&#10;&#10;自動的に生成された説明">
            <a:extLst>
              <a:ext uri="{FF2B5EF4-FFF2-40B4-BE49-F238E27FC236}">
                <a16:creationId xmlns:a16="http://schemas.microsoft.com/office/drawing/2014/main" id="{AD21AED8-CD84-224C-BAED-9C61F606D7F1}"/>
              </a:ext>
            </a:extLst>
          </p:cNvPr>
          <p:cNvPicPr>
            <a:picLocks noChangeAspect="1"/>
          </p:cNvPicPr>
          <p:nvPr/>
        </p:nvPicPr>
        <p:blipFill>
          <a:blip r:embed="rId6"/>
          <a:stretch>
            <a:fillRect/>
          </a:stretch>
        </p:blipFill>
        <p:spPr>
          <a:xfrm>
            <a:off x="6105686" y="9239617"/>
            <a:ext cx="603575" cy="552926"/>
          </a:xfrm>
          <a:prstGeom prst="rect">
            <a:avLst/>
          </a:prstGeom>
        </p:spPr>
      </p:pic>
      <p:sp>
        <p:nvSpPr>
          <p:cNvPr id="2" name="テキスト ボックス 1">
            <a:extLst>
              <a:ext uri="{FF2B5EF4-FFF2-40B4-BE49-F238E27FC236}">
                <a16:creationId xmlns:a16="http://schemas.microsoft.com/office/drawing/2014/main" id="{88C66588-B156-CD69-F26C-9BF66F1CA849}"/>
              </a:ext>
            </a:extLst>
          </p:cNvPr>
          <p:cNvSpPr txBox="1"/>
          <p:nvPr/>
        </p:nvSpPr>
        <p:spPr>
          <a:xfrm>
            <a:off x="4439507" y="2177111"/>
            <a:ext cx="1646605" cy="769441"/>
          </a:xfrm>
          <a:prstGeom prst="rect">
            <a:avLst/>
          </a:prstGeom>
          <a:noFill/>
        </p:spPr>
        <p:txBody>
          <a:bodyPr wrap="none" rtlCol="0">
            <a:spAutoFit/>
          </a:bodyPr>
          <a:lstStyle/>
          <a:p>
            <a:r>
              <a:rPr kumimoji="1" lang="en-US" altLang="ja-JP" sz="4400" dirty="0">
                <a:latin typeface="HGP創英角ﾎﾟｯﾌﾟ体" panose="040B0A00000000000000" pitchFamily="50" charset="-128"/>
                <a:ea typeface="HGP創英角ﾎﾟｯﾌﾟ体" panose="040B0A00000000000000" pitchFamily="50" charset="-128"/>
              </a:rPr>
              <a:t>2024</a:t>
            </a:r>
            <a:endParaRPr kumimoji="1" lang="ja-JP" altLang="en-US" sz="4400" dirty="0">
              <a:latin typeface="HGP創英角ﾎﾟｯﾌﾟ体" panose="040B0A00000000000000" pitchFamily="50" charset="-128"/>
              <a:ea typeface="HGP創英角ﾎﾟｯﾌﾟ体" panose="040B0A00000000000000" pitchFamily="50" charset="-128"/>
            </a:endParaRPr>
          </a:p>
        </p:txBody>
      </p:sp>
      <p:sp>
        <p:nvSpPr>
          <p:cNvPr id="8" name="四角形: 対角を丸める 7">
            <a:extLst>
              <a:ext uri="{FF2B5EF4-FFF2-40B4-BE49-F238E27FC236}">
                <a16:creationId xmlns:a16="http://schemas.microsoft.com/office/drawing/2014/main" id="{9960039E-F0B8-D77F-F126-96389BBFA580}"/>
              </a:ext>
            </a:extLst>
          </p:cNvPr>
          <p:cNvSpPr/>
          <p:nvPr/>
        </p:nvSpPr>
        <p:spPr>
          <a:xfrm>
            <a:off x="116296" y="8878143"/>
            <a:ext cx="3008799" cy="914400"/>
          </a:xfrm>
          <a:prstGeom prst="round2DiagRect">
            <a:avLst/>
          </a:prstGeom>
          <a:solidFill>
            <a:schemeClr val="bg1"/>
          </a:solidFill>
          <a:ln w="3175">
            <a:solidFill>
              <a:srgbClr val="ADE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kumimoji="1" lang="ja-JP" altLang="en-US" sz="800" dirty="0">
                <a:solidFill>
                  <a:schemeClr val="accent6">
                    <a:lumMod val="50000"/>
                  </a:schemeClr>
                </a:solidFill>
                <a:latin typeface="ＭＳ Ｐゴシック" panose="020B0600070205080204" pitchFamily="50" charset="-128"/>
                <a:ea typeface="ＭＳ Ｐゴシック" panose="020B0600070205080204" pitchFamily="50" charset="-128"/>
              </a:rPr>
              <a:t>◆この活動では、子どもゆめ基金への報告のために写真撮影を行います。提出された個人情報</a:t>
            </a:r>
            <a:r>
              <a:rPr kumimoji="1" lang="en-US" altLang="ja-JP" sz="800" dirty="0">
                <a:solidFill>
                  <a:schemeClr val="accent6">
                    <a:lumMod val="50000"/>
                  </a:schemeClr>
                </a:solidFill>
                <a:latin typeface="ＭＳ Ｐゴシック" panose="020B0600070205080204" pitchFamily="50" charset="-128"/>
                <a:ea typeface="ＭＳ Ｐゴシック" panose="020B0600070205080204" pitchFamily="50" charset="-128"/>
              </a:rPr>
              <a:t>(</a:t>
            </a:r>
            <a:r>
              <a:rPr kumimoji="1" lang="ja-JP" altLang="en-US" sz="800" dirty="0">
                <a:solidFill>
                  <a:schemeClr val="accent6">
                    <a:lumMod val="50000"/>
                  </a:schemeClr>
                </a:solidFill>
                <a:latin typeface="ＭＳ Ｐゴシック" panose="020B0600070205080204" pitchFamily="50" charset="-128"/>
                <a:ea typeface="ＭＳ Ｐゴシック" panose="020B0600070205080204" pitchFamily="50" charset="-128"/>
              </a:rPr>
              <a:t>写真</a:t>
            </a:r>
            <a:r>
              <a:rPr kumimoji="1" lang="en-US" altLang="ja-JP" sz="800" dirty="0">
                <a:solidFill>
                  <a:schemeClr val="accent6">
                    <a:lumMod val="50000"/>
                  </a:schemeClr>
                </a:solidFill>
                <a:latin typeface="ＭＳ Ｐゴシック" panose="020B0600070205080204" pitchFamily="50" charset="-128"/>
                <a:ea typeface="ＭＳ Ｐゴシック" panose="020B0600070205080204" pitchFamily="50" charset="-128"/>
              </a:rPr>
              <a:t>)</a:t>
            </a:r>
            <a:r>
              <a:rPr kumimoji="1" lang="ja-JP" altLang="en-US" sz="800" dirty="0">
                <a:solidFill>
                  <a:schemeClr val="accent6">
                    <a:lumMod val="50000"/>
                  </a:schemeClr>
                </a:solidFill>
                <a:latin typeface="ＭＳ Ｐゴシック" panose="020B0600070205080204" pitchFamily="50" charset="-128"/>
                <a:ea typeface="ＭＳ Ｐゴシック" panose="020B0600070205080204" pitchFamily="50" charset="-128"/>
              </a:rPr>
              <a:t>は、「独立行政法人 国立青少年教育振興機構が保有する個人情報の適切な管理に関する規程」に基づき、子どもゆめ基金助成業務以外の目的には使用されません。</a:t>
            </a:r>
          </a:p>
        </p:txBody>
      </p:sp>
      <p:sp>
        <p:nvSpPr>
          <p:cNvPr id="4" name="四角形: 角を丸くする 3">
            <a:extLst>
              <a:ext uri="{FF2B5EF4-FFF2-40B4-BE49-F238E27FC236}">
                <a16:creationId xmlns:a16="http://schemas.microsoft.com/office/drawing/2014/main" id="{1303B8C2-36F2-600F-01FC-D72BE9B12576}"/>
              </a:ext>
            </a:extLst>
          </p:cNvPr>
          <p:cNvSpPr/>
          <p:nvPr/>
        </p:nvSpPr>
        <p:spPr>
          <a:xfrm>
            <a:off x="424541" y="3326952"/>
            <a:ext cx="5938159" cy="1580893"/>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　学びの場は、学校の教室だけではありません。</a:t>
            </a:r>
            <a:endParaRPr kumimoji="1" lang="en-US" altLang="ja-JP" sz="1200" dirty="0">
              <a:solidFill>
                <a:schemeClr val="bg2">
                  <a:lumMod val="25000"/>
                </a:schemeClr>
              </a:solidFill>
              <a:latin typeface="ＭＳ Ｐゴシック" panose="020B0600070205080204" pitchFamily="50" charset="-128"/>
              <a:ea typeface="ＭＳ Ｐゴシック" panose="020B0600070205080204" pitchFamily="50" charset="-128"/>
            </a:endParaRPr>
          </a:p>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　身近な地域の自然や暮らしの中にワクワクするような学びの体験が隠れています。</a:t>
            </a:r>
          </a:p>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そして、地域の人々はそうした学びを導いてくれる先生です。</a:t>
            </a:r>
          </a:p>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　「遊びながら学ぶ田舎暮らし」プログラムは、こうした地域の魅力を存分に生かして、</a:t>
            </a:r>
          </a:p>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全国４か所のユニークな農山漁村を舞台にして、楽しみながら子どもと地域を共に</a:t>
            </a:r>
          </a:p>
          <a:p>
            <a:pPr algn="just"/>
            <a:r>
              <a:rPr kumimoji="1" lang="ja-JP" altLang="en-US" sz="1200" dirty="0">
                <a:solidFill>
                  <a:schemeClr val="bg2">
                    <a:lumMod val="25000"/>
                  </a:schemeClr>
                </a:solidFill>
                <a:latin typeface="ＭＳ Ｐゴシック" panose="020B0600070205080204" pitchFamily="50" charset="-128"/>
                <a:ea typeface="ＭＳ Ｐゴシック" panose="020B0600070205080204" pitchFamily="50" charset="-128"/>
              </a:rPr>
              <a:t>元気に育んでいきます。</a:t>
            </a:r>
          </a:p>
        </p:txBody>
      </p:sp>
    </p:spTree>
    <p:extLst>
      <p:ext uri="{BB962C8B-B14F-4D97-AF65-F5344CB8AC3E}">
        <p14:creationId xmlns:p14="http://schemas.microsoft.com/office/powerpoint/2010/main" val="201793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63D86FD-DE3D-B94C-81F4-57FFAA4EA47E}"/>
              </a:ext>
            </a:extLst>
          </p:cNvPr>
          <p:cNvSpPr/>
          <p:nvPr/>
        </p:nvSpPr>
        <p:spPr>
          <a:xfrm>
            <a:off x="-15830" y="0"/>
            <a:ext cx="6889639" cy="9999107"/>
          </a:xfrm>
          <a:prstGeom prst="rect">
            <a:avLst/>
          </a:prstGeom>
          <a:solidFill>
            <a:schemeClr val="accent5">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ffectLst>
                <a:innerShdw blurRad="114300">
                  <a:schemeClr val="accent4">
                    <a:lumMod val="75000"/>
                  </a:schemeClr>
                </a:innerShdw>
              </a:effectLst>
            </a:endParaRPr>
          </a:p>
        </p:txBody>
      </p:sp>
      <p:sp>
        <p:nvSpPr>
          <p:cNvPr id="8" name="テキスト ボックス 7">
            <a:extLst>
              <a:ext uri="{FF2B5EF4-FFF2-40B4-BE49-F238E27FC236}">
                <a16:creationId xmlns:a16="http://schemas.microsoft.com/office/drawing/2014/main" id="{52074546-5262-3446-98A9-397108EDC249}"/>
              </a:ext>
            </a:extLst>
          </p:cNvPr>
          <p:cNvSpPr txBox="1"/>
          <p:nvPr/>
        </p:nvSpPr>
        <p:spPr>
          <a:xfrm>
            <a:off x="550175" y="2108363"/>
            <a:ext cx="2852063" cy="523220"/>
          </a:xfrm>
          <a:prstGeom prst="rect">
            <a:avLst/>
          </a:prstGeom>
          <a:noFill/>
        </p:spPr>
        <p:txBody>
          <a:bodyPr wrap="none" rtlCol="0">
            <a:spAutoFit/>
          </a:bodyPr>
          <a:lstStyle/>
          <a:p>
            <a:r>
              <a:rPr kumimoji="1" lang="en-US" altLang="ja-JP" sz="2800" b="1" dirty="0">
                <a:ln w="12700" cmpd="sng">
                  <a:noFill/>
                  <a:prstDash val="solid"/>
                </a:ln>
                <a:solidFill>
                  <a:srgbClr val="238C06"/>
                </a:solidFill>
                <a:effectLst>
                  <a:innerShdw blurRad="63500" dist="50800" dir="2700000">
                    <a:prstClr val="black">
                      <a:alpha val="50000"/>
                    </a:prstClr>
                  </a:innerShdw>
                </a:effectLst>
                <a:latin typeface="UD デジタル 教科書体 NP-B" panose="02020700000000000000" pitchFamily="18" charset="-128"/>
                <a:ea typeface="UD デジタル 教科書体 NP-B" panose="02020700000000000000" pitchFamily="18" charset="-128"/>
              </a:rPr>
              <a:t>In </a:t>
            </a:r>
            <a:r>
              <a:rPr kumimoji="1" lang="ja-JP" altLang="en-US" sz="2800" b="1" dirty="0">
                <a:ln w="12700" cmpd="sng">
                  <a:noFill/>
                  <a:prstDash val="solid"/>
                </a:ln>
                <a:solidFill>
                  <a:srgbClr val="238C06"/>
                </a:solidFill>
                <a:effectLst>
                  <a:innerShdw blurRad="63500" dist="50800" dir="2700000">
                    <a:prstClr val="black">
                      <a:alpha val="50000"/>
                    </a:prstClr>
                  </a:innerShdw>
                </a:effectLst>
                <a:latin typeface="UD デジタル 教科書体 NP-B" panose="02020700000000000000" pitchFamily="18" charset="-128"/>
                <a:ea typeface="UD デジタル 教科書体 NP-B" panose="02020700000000000000" pitchFamily="18" charset="-128"/>
              </a:rPr>
              <a:t>新潟県上越市</a:t>
            </a:r>
          </a:p>
        </p:txBody>
      </p:sp>
      <p:sp>
        <p:nvSpPr>
          <p:cNvPr id="26" name="角丸四角形 25">
            <a:extLst>
              <a:ext uri="{FF2B5EF4-FFF2-40B4-BE49-F238E27FC236}">
                <a16:creationId xmlns:a16="http://schemas.microsoft.com/office/drawing/2014/main" id="{4FF6AD70-465C-0541-8709-5388BF1AB93E}"/>
              </a:ext>
            </a:extLst>
          </p:cNvPr>
          <p:cNvSpPr/>
          <p:nvPr/>
        </p:nvSpPr>
        <p:spPr>
          <a:xfrm>
            <a:off x="268963" y="3780778"/>
            <a:ext cx="6323514" cy="2015568"/>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①雪の散策・観察：</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雪の深さ、結晶、気温、冬芽が何にみえるか、雪山の散策や雪遊びを通して体感しよう</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endPar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②雪の農村暮らし：</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自然を利用した生活文化体験（かんじき、そり引き、わらぐつ、みのぼうし体験など）</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a:t>
            </a: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③自然と人々とのコミュニケーション：</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雪の中でたき火をしながらクイズ・クロストークを楽しもう</a:t>
            </a:r>
          </a:p>
        </p:txBody>
      </p:sp>
      <p:sp>
        <p:nvSpPr>
          <p:cNvPr id="27" name="角丸四角形 26">
            <a:extLst>
              <a:ext uri="{FF2B5EF4-FFF2-40B4-BE49-F238E27FC236}">
                <a16:creationId xmlns:a16="http://schemas.microsoft.com/office/drawing/2014/main" id="{313EE957-452A-2C49-8164-5BCE13FA6FB3}"/>
              </a:ext>
            </a:extLst>
          </p:cNvPr>
          <p:cNvSpPr/>
          <p:nvPr/>
        </p:nvSpPr>
        <p:spPr>
          <a:xfrm>
            <a:off x="2978442" y="5899035"/>
            <a:ext cx="3704507" cy="502465"/>
          </a:xfrm>
          <a:prstGeom prst="roundRect">
            <a:avLst>
              <a:gd name="adj" fmla="val 28335"/>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NPO</a:t>
            </a: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法人 かみえちご山里ファン倶楽部の皆さん</a:t>
            </a:r>
          </a:p>
        </p:txBody>
      </p:sp>
      <p:sp>
        <p:nvSpPr>
          <p:cNvPr id="28" name="角丸四角形 27">
            <a:extLst>
              <a:ext uri="{FF2B5EF4-FFF2-40B4-BE49-F238E27FC236}">
                <a16:creationId xmlns:a16="http://schemas.microsoft.com/office/drawing/2014/main" id="{7848FCF1-014A-B54F-9A56-5C22081917EB}"/>
              </a:ext>
            </a:extLst>
          </p:cNvPr>
          <p:cNvSpPr/>
          <p:nvPr/>
        </p:nvSpPr>
        <p:spPr>
          <a:xfrm>
            <a:off x="85899" y="6383893"/>
            <a:ext cx="3251210" cy="34290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【2</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月</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16</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日</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050" dirty="0">
                <a:solidFill>
                  <a:srgbClr val="FF0000"/>
                </a:solidFill>
                <a:latin typeface="UD デジタル 教科書体 NP-B" panose="02020700000000000000" pitchFamily="18" charset="-128"/>
                <a:ea typeface="UD デジタル 教科書体 NP-B" panose="02020700000000000000" pitchFamily="18" charset="-128"/>
              </a:rPr>
              <a:t>日</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a:t>
            </a: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9:00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くわどり湯ったり村となりの癒しの森</a:t>
            </a: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9:30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オリエンテーション・準備</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10:00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プログラム① 雪の森の散策</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森の散策・観察、雪遊び</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12:00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プログラム② 雪国の生活体験</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かんじき体験、わら民具の体験　　　　　　　　　　　　　</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＜昼食＞</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13:30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プログラム③ コミュニケーション</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雪の中でたき火とアクティビティ</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15:00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終了・後片付け</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15:30</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　解散</a:t>
            </a:r>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9" name="角丸四角形 28">
            <a:extLst>
              <a:ext uri="{FF2B5EF4-FFF2-40B4-BE49-F238E27FC236}">
                <a16:creationId xmlns:a16="http://schemas.microsoft.com/office/drawing/2014/main" id="{9BC9AFEE-43A0-914B-9DFC-F6CF60BB7DD6}"/>
              </a:ext>
            </a:extLst>
          </p:cNvPr>
          <p:cNvSpPr/>
          <p:nvPr/>
        </p:nvSpPr>
        <p:spPr>
          <a:xfrm>
            <a:off x="3577777" y="8249467"/>
            <a:ext cx="3105172" cy="1601461"/>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en-US" altLang="ja-JP" sz="6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◆主催： </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NPO</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法人　里の自然文化共育研究所</a:t>
            </a:r>
            <a:endPar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383</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ｰ</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0006 </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長野県中野市大字深沢</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44</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番地</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a:t>
            </a: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E-mail</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icesrc@outlook.jp</a:t>
            </a: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090-7665-0274(</a:t>
            </a:r>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代表理事直通</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a:t>
            </a:r>
          </a:p>
          <a:p>
            <a:pPr algn="just"/>
            <a:endParaRPr kumimoji="1" lang="en-US" altLang="ja-JP" sz="5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◆申込方法：上記の電話、メールのいずれかよりお申し込みください。</a:t>
            </a:r>
            <a:endPar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endParaRPr kumimoji="1" lang="en-US" altLang="ja-JP" sz="5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◆当日のご連絡先：</a:t>
            </a:r>
            <a:endPar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en-US" altLang="ja-JP" sz="900" b="1" dirty="0">
                <a:solidFill>
                  <a:schemeClr val="tx1"/>
                </a:solidFill>
                <a:latin typeface="UD デジタル 教科書体 NP-B" panose="02020700000000000000" pitchFamily="18" charset="-128"/>
                <a:ea typeface="UD デジタル 教科書体 NP-B" panose="02020700000000000000" pitchFamily="18" charset="-128"/>
              </a:rPr>
              <a:t>025-541-2602</a:t>
            </a:r>
            <a:r>
              <a:rPr kumimoji="1" lang="en-US" altLang="ja-JP" sz="800" b="1"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800" b="1" dirty="0">
                <a:solidFill>
                  <a:schemeClr val="tx1"/>
                </a:solidFill>
                <a:latin typeface="UD デジタル 教科書体 NP-B" panose="02020700000000000000" pitchFamily="18" charset="-128"/>
                <a:ea typeface="UD デジタル 教科書体 NP-B" panose="02020700000000000000" pitchFamily="18" charset="-128"/>
              </a:rPr>
              <a:t>かみえちご山里ファン倶楽部事務局</a:t>
            </a:r>
            <a:r>
              <a:rPr kumimoji="1" lang="en-US" altLang="ja-JP" sz="800" b="1" dirty="0">
                <a:solidFill>
                  <a:schemeClr val="tx1"/>
                </a:solidFill>
                <a:latin typeface="UD デジタル 教科書体 NP-B" panose="02020700000000000000" pitchFamily="18" charset="-128"/>
                <a:ea typeface="UD デジタル 教科書体 NP-B" panose="02020700000000000000" pitchFamily="18" charset="-128"/>
              </a:rPr>
              <a:t>)</a:t>
            </a:r>
          </a:p>
          <a:p>
            <a:pPr algn="just"/>
            <a:r>
              <a:rPr kumimoji="1" lang="ja-JP" altLang="en-US" sz="900" b="1"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お申し込み締切：</a:t>
            </a:r>
            <a:r>
              <a:rPr kumimoji="1" lang="en-US" altLang="ja-JP"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2025</a:t>
            </a:r>
            <a:r>
              <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年</a:t>
            </a:r>
            <a:r>
              <a:rPr kumimoji="1" lang="en-US" altLang="ja-JP"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2</a:t>
            </a:r>
            <a:r>
              <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月</a:t>
            </a:r>
            <a:r>
              <a:rPr kumimoji="1" lang="en-US" altLang="ja-JP"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11</a:t>
            </a:r>
            <a:r>
              <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日</a:t>
            </a:r>
            <a:r>
              <a:rPr kumimoji="1" lang="en-US" altLang="ja-JP"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a:t>
            </a:r>
            <a:r>
              <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月</a:t>
            </a:r>
            <a:r>
              <a:rPr kumimoji="1" lang="en-US" altLang="ja-JP"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rPr>
              <a:t>)</a:t>
            </a:r>
            <a:endParaRPr kumimoji="1" lang="ja-JP" altLang="en-US" sz="900" b="1" u="wavyHeavy" dirty="0">
              <a:solidFill>
                <a:schemeClr val="tx1"/>
              </a:solidFill>
              <a:uFill>
                <a:solidFill>
                  <a:schemeClr val="accent1"/>
                </a:solidFill>
              </a:uFill>
              <a:latin typeface="UD デジタル 教科書体 NP-B" panose="02020700000000000000" pitchFamily="18" charset="-128"/>
              <a:ea typeface="UD デジタル 教科書体 NP-B" panose="02020700000000000000" pitchFamily="18" charset="-128"/>
            </a:endParaRPr>
          </a:p>
        </p:txBody>
      </p:sp>
      <p:sp>
        <p:nvSpPr>
          <p:cNvPr id="40" name="角丸四角形 39">
            <a:extLst>
              <a:ext uri="{FF2B5EF4-FFF2-40B4-BE49-F238E27FC236}">
                <a16:creationId xmlns:a16="http://schemas.microsoft.com/office/drawing/2014/main" id="{37D49E1A-4D46-6B4C-AF3B-7223C126935E}"/>
              </a:ext>
            </a:extLst>
          </p:cNvPr>
          <p:cNvSpPr/>
          <p:nvPr/>
        </p:nvSpPr>
        <p:spPr>
          <a:xfrm>
            <a:off x="3577776" y="6503542"/>
            <a:ext cx="3105173" cy="146824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募集対象：小学</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3</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年生以上の方</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小学</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2</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年生以下の方は事前にご相談ください</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a:t>
            </a: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募集人数：</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15</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名</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参加費：</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1,000</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円</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人</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持ち物：スキーウェアのような暖かい服装、軍手や手袋、昼食</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46" name="円/楕円 45">
            <a:extLst>
              <a:ext uri="{FF2B5EF4-FFF2-40B4-BE49-F238E27FC236}">
                <a16:creationId xmlns:a16="http://schemas.microsoft.com/office/drawing/2014/main" id="{BE3E394F-7B44-804E-B83A-19B816F01C02}"/>
              </a:ext>
            </a:extLst>
          </p:cNvPr>
          <p:cNvSpPr/>
          <p:nvPr/>
        </p:nvSpPr>
        <p:spPr>
          <a:xfrm rot="577491">
            <a:off x="3765707" y="641393"/>
            <a:ext cx="2965877" cy="1950993"/>
          </a:xfrm>
          <a:prstGeom prst="ellipse">
            <a:avLst/>
          </a:prstGeom>
          <a:solidFill>
            <a:srgbClr val="15B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テキスト ボックス 12">
            <a:extLst>
              <a:ext uri="{FF2B5EF4-FFF2-40B4-BE49-F238E27FC236}">
                <a16:creationId xmlns:a16="http://schemas.microsoft.com/office/drawing/2014/main" id="{A9D76E10-2FED-CB42-A83C-EEB7D7C6E51C}"/>
              </a:ext>
            </a:extLst>
          </p:cNvPr>
          <p:cNvSpPr txBox="1"/>
          <p:nvPr/>
        </p:nvSpPr>
        <p:spPr>
          <a:xfrm>
            <a:off x="3808413" y="907223"/>
            <a:ext cx="2999935" cy="1250792"/>
          </a:xfrm>
          <a:prstGeom prst="rect">
            <a:avLst/>
          </a:prstGeom>
          <a:noFill/>
        </p:spPr>
        <p:txBody>
          <a:bodyPr wrap="square" rtlCol="0">
            <a:spAutoFit/>
          </a:bodyPr>
          <a:lstStyle/>
          <a:p>
            <a:pPr algn="ctr">
              <a:lnSpc>
                <a:spcPct val="150000"/>
              </a:lnSpc>
            </a:pPr>
            <a:r>
              <a:rPr lang="en-US"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2025</a:t>
            </a:r>
            <a:r>
              <a:rPr lang="ja-JP" altLang="en-US"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年</a:t>
            </a:r>
            <a:r>
              <a:rPr lang="en-US"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2</a:t>
            </a:r>
            <a:r>
              <a:rPr lang="ja-JP"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月</a:t>
            </a:r>
            <a:r>
              <a:rPr lang="en-US"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16</a:t>
            </a:r>
            <a:r>
              <a:rPr lang="ja-JP"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日</a:t>
            </a:r>
            <a:r>
              <a:rPr lang="en-US"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a:t>
            </a:r>
            <a:r>
              <a:rPr lang="ja-JP" altLang="en-US"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日</a:t>
            </a:r>
            <a:r>
              <a:rPr lang="en-US" altLang="ja-JP"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a:t>
            </a:r>
            <a:endParaRPr lang="en-US" altLang="ja-JP" sz="16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endParaRPr>
          </a:p>
          <a:p>
            <a:pPr algn="ctr">
              <a:lnSpc>
                <a:spcPct val="150000"/>
              </a:lnSpc>
            </a:pPr>
            <a:r>
              <a:rPr kumimoji="1" lang="ja-JP" altLang="en-US" sz="12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新潟県上越市</a:t>
            </a:r>
            <a:endParaRPr kumimoji="1" lang="en-US" altLang="ja-JP" sz="12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endParaRPr>
          </a:p>
          <a:p>
            <a:pPr algn="ctr">
              <a:lnSpc>
                <a:spcPct val="150000"/>
              </a:lnSpc>
            </a:pPr>
            <a:r>
              <a:rPr kumimoji="1" lang="ja-JP" altLang="en-US" sz="12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くわどり湯ったり村となりの癒しの森</a:t>
            </a:r>
            <a:r>
              <a:rPr kumimoji="1" lang="ja-JP" altLang="en-US"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a:t>
            </a:r>
            <a:r>
              <a:rPr kumimoji="1" lang="zh-TW" altLang="en-US"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a:t>
            </a:r>
            <a:r>
              <a:rPr kumimoji="1" lang="en-US" altLang="zh-TW"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949-1734</a:t>
            </a:r>
            <a:r>
              <a:rPr kumimoji="1" lang="zh-TW" altLang="en-US"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新潟県上越市大字増沢</a:t>
            </a:r>
            <a:r>
              <a:rPr kumimoji="1" lang="en-US" altLang="zh-TW"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962</a:t>
            </a:r>
            <a:r>
              <a:rPr kumimoji="1" lang="zh-TW" altLang="en-US"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番地</a:t>
            </a:r>
            <a:r>
              <a:rPr kumimoji="1" lang="en-US" altLang="zh-TW"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1</a:t>
            </a:r>
            <a:r>
              <a:rPr kumimoji="1" lang="ja-JP" altLang="en-US" sz="900" b="1" dirty="0">
                <a:solidFill>
                  <a:schemeClr val="bg1"/>
                </a:solidFill>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a:t>
            </a:r>
          </a:p>
        </p:txBody>
      </p:sp>
      <p:pic>
        <p:nvPicPr>
          <p:cNvPr id="4" name="図 3" descr="黒い背景と白い文字&#10;&#10;自動的に生成された説明">
            <a:extLst>
              <a:ext uri="{FF2B5EF4-FFF2-40B4-BE49-F238E27FC236}">
                <a16:creationId xmlns:a16="http://schemas.microsoft.com/office/drawing/2014/main" id="{2D94407F-B803-EE42-8A47-51096209AEF9}"/>
              </a:ext>
            </a:extLst>
          </p:cNvPr>
          <p:cNvPicPr>
            <a:picLocks noChangeAspect="1"/>
          </p:cNvPicPr>
          <p:nvPr/>
        </p:nvPicPr>
        <p:blipFill rotWithShape="1">
          <a:blip r:embed="rId3"/>
          <a:srcRect b="24925"/>
          <a:stretch/>
        </p:blipFill>
        <p:spPr>
          <a:xfrm>
            <a:off x="341345" y="-187383"/>
            <a:ext cx="2740318" cy="2057285"/>
          </a:xfrm>
          <a:prstGeom prst="rect">
            <a:avLst/>
          </a:prstGeom>
          <a:effectLst>
            <a:outerShdw blurRad="50800" dist="38100" dir="2700000" algn="tl" rotWithShape="0">
              <a:schemeClr val="tx2">
                <a:alpha val="40000"/>
              </a:schemeClr>
            </a:outerShdw>
          </a:effectLst>
        </p:spPr>
      </p:pic>
      <p:pic>
        <p:nvPicPr>
          <p:cNvPr id="34" name="図 33" descr="食品, シャツ が含まれている画像&#10;&#10;自動的に生成された説明">
            <a:extLst>
              <a:ext uri="{FF2B5EF4-FFF2-40B4-BE49-F238E27FC236}">
                <a16:creationId xmlns:a16="http://schemas.microsoft.com/office/drawing/2014/main" id="{2A1A0BB9-6AD0-5D4E-A425-66D8DDDAF160}"/>
              </a:ext>
            </a:extLst>
          </p:cNvPr>
          <p:cNvPicPr>
            <a:picLocks noChangeAspect="1"/>
          </p:cNvPicPr>
          <p:nvPr/>
        </p:nvPicPr>
        <p:blipFill>
          <a:blip r:embed="rId4"/>
          <a:stretch>
            <a:fillRect/>
          </a:stretch>
        </p:blipFill>
        <p:spPr>
          <a:xfrm>
            <a:off x="4053145" y="70928"/>
            <a:ext cx="2734499" cy="492442"/>
          </a:xfrm>
          <a:prstGeom prst="rect">
            <a:avLst/>
          </a:prstGeom>
        </p:spPr>
      </p:pic>
      <p:sp>
        <p:nvSpPr>
          <p:cNvPr id="5" name="テキスト ボックス 4">
            <a:extLst>
              <a:ext uri="{FF2B5EF4-FFF2-40B4-BE49-F238E27FC236}">
                <a16:creationId xmlns:a16="http://schemas.microsoft.com/office/drawing/2014/main" id="{D09094E0-1115-4712-9535-94851419721E}"/>
              </a:ext>
            </a:extLst>
          </p:cNvPr>
          <p:cNvSpPr txBox="1"/>
          <p:nvPr/>
        </p:nvSpPr>
        <p:spPr>
          <a:xfrm>
            <a:off x="1609817" y="1737066"/>
            <a:ext cx="2073003"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cs typeface="Dubai Medium" panose="020B0604020202020204" pitchFamily="34" charset="-78"/>
              </a:rPr>
              <a:t>-</a:t>
            </a:r>
            <a:r>
              <a:rPr kumimoji="1" lang="ja-JP" altLang="en-US" sz="2400" dirty="0">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cs typeface="Dubai Medium" panose="020B0604020202020204" pitchFamily="34" charset="-78"/>
              </a:rPr>
              <a:t>雪国の自然</a:t>
            </a:r>
            <a:r>
              <a:rPr kumimoji="1" lang="en-US" altLang="ja-JP" sz="2400" dirty="0">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cs typeface="Dubai Medium" panose="020B0604020202020204" pitchFamily="34" charset="-78"/>
              </a:rPr>
              <a:t>-</a:t>
            </a:r>
            <a:endParaRPr kumimoji="1" lang="ja-JP" altLang="en-US" sz="2400" dirty="0">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cs typeface="Dubai Medium" panose="020B0604020202020204" pitchFamily="34" charset="-78"/>
            </a:endParaRPr>
          </a:p>
        </p:txBody>
      </p:sp>
      <p:sp>
        <p:nvSpPr>
          <p:cNvPr id="2" name="テキスト ボックス 1">
            <a:extLst>
              <a:ext uri="{FF2B5EF4-FFF2-40B4-BE49-F238E27FC236}">
                <a16:creationId xmlns:a16="http://schemas.microsoft.com/office/drawing/2014/main" id="{C8A6C1FC-05BD-2B49-EECE-29E01BD0C29C}"/>
              </a:ext>
            </a:extLst>
          </p:cNvPr>
          <p:cNvSpPr txBox="1"/>
          <p:nvPr/>
        </p:nvSpPr>
        <p:spPr>
          <a:xfrm>
            <a:off x="2779895" y="1349240"/>
            <a:ext cx="884203" cy="400110"/>
          </a:xfrm>
          <a:prstGeom prst="rect">
            <a:avLst/>
          </a:prstGeom>
          <a:noFill/>
        </p:spPr>
        <p:txBody>
          <a:bodyPr wrap="square" rtlCol="0">
            <a:spAutoFit/>
          </a:bodyPr>
          <a:lstStyle/>
          <a:p>
            <a:r>
              <a:rPr kumimoji="1" lang="en-US" altLang="ja-JP"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2024</a:t>
            </a:r>
            <a:endParaRPr kumimoji="1" lang="ja-JP" altLang="en-US"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sp>
        <p:nvSpPr>
          <p:cNvPr id="12" name="四角形: 角を丸くする 11">
            <a:extLst>
              <a:ext uri="{FF2B5EF4-FFF2-40B4-BE49-F238E27FC236}">
                <a16:creationId xmlns:a16="http://schemas.microsoft.com/office/drawing/2014/main" id="{B4246F0B-713C-44D2-7F10-FE10259800C3}"/>
              </a:ext>
            </a:extLst>
          </p:cNvPr>
          <p:cNvSpPr/>
          <p:nvPr/>
        </p:nvSpPr>
        <p:spPr>
          <a:xfrm>
            <a:off x="268963" y="2616646"/>
            <a:ext cx="6323514" cy="1042252"/>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新潟県上越市くわどりは、自然と文化に満ちた雪国です。</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pPr algn="just"/>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ここで暮らしの営みを紡いできたくわどりの人々は山里の自然を活かした暮らし・遊びの達人です。「かみえちご山里ファン倶楽部」の達人と共に、くわどりの雪の自然を満喫しましょう。山里散策、雪の自然を活かした仕事と遊びなど、雪国での交流活動を楽しみましょう。</a:t>
            </a:r>
          </a:p>
        </p:txBody>
      </p:sp>
      <p:sp>
        <p:nvSpPr>
          <p:cNvPr id="6" name="雲 5">
            <a:extLst>
              <a:ext uri="{FF2B5EF4-FFF2-40B4-BE49-F238E27FC236}">
                <a16:creationId xmlns:a16="http://schemas.microsoft.com/office/drawing/2014/main" id="{B278C221-712F-2845-728D-7A3FE5111941}"/>
              </a:ext>
            </a:extLst>
          </p:cNvPr>
          <p:cNvSpPr/>
          <p:nvPr/>
        </p:nvSpPr>
        <p:spPr>
          <a:xfrm rot="21231797" flipH="1">
            <a:off x="32079" y="3580031"/>
            <a:ext cx="2271720" cy="603780"/>
          </a:xfrm>
          <a:prstGeom prst="cloud">
            <a:avLst/>
          </a:prstGeom>
          <a:solidFill>
            <a:srgbClr val="FF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000" dirty="0">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体験内容</a:t>
            </a:r>
          </a:p>
        </p:txBody>
      </p:sp>
      <p:sp>
        <p:nvSpPr>
          <p:cNvPr id="10" name="雲 9">
            <a:extLst>
              <a:ext uri="{FF2B5EF4-FFF2-40B4-BE49-F238E27FC236}">
                <a16:creationId xmlns:a16="http://schemas.microsoft.com/office/drawing/2014/main" id="{E15F71A5-CF21-BB46-3229-C067E87632EC}"/>
              </a:ext>
            </a:extLst>
          </p:cNvPr>
          <p:cNvSpPr/>
          <p:nvPr/>
        </p:nvSpPr>
        <p:spPr>
          <a:xfrm rot="21352601">
            <a:off x="-31491" y="6067226"/>
            <a:ext cx="2291252" cy="527425"/>
          </a:xfrm>
          <a:prstGeom prst="cloud">
            <a:avLst/>
          </a:prstGeom>
          <a:solidFill>
            <a:srgbClr val="3FD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2000" dirty="0">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当日の流れ</a:t>
            </a:r>
          </a:p>
        </p:txBody>
      </p:sp>
      <p:sp>
        <p:nvSpPr>
          <p:cNvPr id="11" name="雲 10">
            <a:extLst>
              <a:ext uri="{FF2B5EF4-FFF2-40B4-BE49-F238E27FC236}">
                <a16:creationId xmlns:a16="http://schemas.microsoft.com/office/drawing/2014/main" id="{A636AFBC-0B0E-5145-143B-1F35F958C563}"/>
              </a:ext>
            </a:extLst>
          </p:cNvPr>
          <p:cNvSpPr/>
          <p:nvPr/>
        </p:nvSpPr>
        <p:spPr>
          <a:xfrm rot="21370704">
            <a:off x="2309962" y="5656249"/>
            <a:ext cx="1152588" cy="460628"/>
          </a:xfrm>
          <a:prstGeom prst="cloud">
            <a:avLst/>
          </a:prstGeom>
          <a:solidFill>
            <a:srgbClr val="327E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講師</a:t>
            </a:r>
          </a:p>
        </p:txBody>
      </p:sp>
      <p:sp>
        <p:nvSpPr>
          <p:cNvPr id="14" name="雲 13">
            <a:extLst>
              <a:ext uri="{FF2B5EF4-FFF2-40B4-BE49-F238E27FC236}">
                <a16:creationId xmlns:a16="http://schemas.microsoft.com/office/drawing/2014/main" id="{AE4FBA0C-B6C9-918C-36BF-08A24D27418F}"/>
              </a:ext>
            </a:extLst>
          </p:cNvPr>
          <p:cNvSpPr/>
          <p:nvPr/>
        </p:nvSpPr>
        <p:spPr>
          <a:xfrm rot="21403537">
            <a:off x="3347902" y="8013831"/>
            <a:ext cx="2486856" cy="380691"/>
          </a:xfrm>
          <a:prstGeom prst="cloud">
            <a:avLst/>
          </a:prstGeom>
          <a:solidFill>
            <a:srgbClr val="F6BB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1400" dirty="0">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主催・お申し込み</a:t>
            </a:r>
          </a:p>
        </p:txBody>
      </p:sp>
      <p:sp>
        <p:nvSpPr>
          <p:cNvPr id="15" name="雲 14">
            <a:extLst>
              <a:ext uri="{FF2B5EF4-FFF2-40B4-BE49-F238E27FC236}">
                <a16:creationId xmlns:a16="http://schemas.microsoft.com/office/drawing/2014/main" id="{CD341D88-3417-0780-EAC4-FBE0F1176C1E}"/>
              </a:ext>
            </a:extLst>
          </p:cNvPr>
          <p:cNvSpPr/>
          <p:nvPr/>
        </p:nvSpPr>
        <p:spPr>
          <a:xfrm rot="21190869" flipH="1">
            <a:off x="3254220" y="6308772"/>
            <a:ext cx="1691642" cy="432321"/>
          </a:xfrm>
          <a:prstGeom prst="cloud">
            <a:avLst/>
          </a:prstGeom>
          <a:solidFill>
            <a:srgbClr val="7CB9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effectLst>
                  <a:outerShdw blurRad="50800" dist="38100" dir="2700000" algn="tl"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募集情報</a:t>
            </a:r>
          </a:p>
        </p:txBody>
      </p:sp>
      <p:sp>
        <p:nvSpPr>
          <p:cNvPr id="17" name="フローチャート: 結合子 16">
            <a:extLst>
              <a:ext uri="{FF2B5EF4-FFF2-40B4-BE49-F238E27FC236}">
                <a16:creationId xmlns:a16="http://schemas.microsoft.com/office/drawing/2014/main" id="{78730DF2-07C7-7482-7FDE-6479341AA75D}"/>
              </a:ext>
            </a:extLst>
          </p:cNvPr>
          <p:cNvSpPr/>
          <p:nvPr/>
        </p:nvSpPr>
        <p:spPr>
          <a:xfrm>
            <a:off x="116220" y="305231"/>
            <a:ext cx="125045" cy="128588"/>
          </a:xfrm>
          <a:prstGeom prst="flowChartConnector">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37F1CB1D-520C-58D9-3B24-85ACC05FDFDD}"/>
              </a:ext>
            </a:extLst>
          </p:cNvPr>
          <p:cNvSpPr/>
          <p:nvPr/>
        </p:nvSpPr>
        <p:spPr>
          <a:xfrm>
            <a:off x="116220" y="1532619"/>
            <a:ext cx="126312" cy="128371"/>
          </a:xfrm>
          <a:prstGeom prst="flowChartConnector">
            <a:avLst/>
          </a:prstGeom>
          <a:solidFill>
            <a:srgbClr val="F98F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19" name="フローチャート: 結合子 18">
            <a:extLst>
              <a:ext uri="{FF2B5EF4-FFF2-40B4-BE49-F238E27FC236}">
                <a16:creationId xmlns:a16="http://schemas.microsoft.com/office/drawing/2014/main" id="{7FF7800F-FD45-96C4-B19E-6236CC7C908F}"/>
              </a:ext>
            </a:extLst>
          </p:cNvPr>
          <p:cNvSpPr/>
          <p:nvPr/>
        </p:nvSpPr>
        <p:spPr>
          <a:xfrm>
            <a:off x="2402538" y="80055"/>
            <a:ext cx="139970" cy="144842"/>
          </a:xfrm>
          <a:prstGeom prst="flowChartConnector">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0" name="フローチャート: 結合子 19">
            <a:extLst>
              <a:ext uri="{FF2B5EF4-FFF2-40B4-BE49-F238E27FC236}">
                <a16:creationId xmlns:a16="http://schemas.microsoft.com/office/drawing/2014/main" id="{39E229C7-812D-EB1F-0964-7F78FD473EF1}"/>
              </a:ext>
            </a:extLst>
          </p:cNvPr>
          <p:cNvSpPr/>
          <p:nvPr/>
        </p:nvSpPr>
        <p:spPr>
          <a:xfrm>
            <a:off x="341345" y="841259"/>
            <a:ext cx="79178" cy="73546"/>
          </a:xfrm>
          <a:prstGeom prst="flowChartConnector">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1" name="フローチャート: 結合子 20">
            <a:extLst>
              <a:ext uri="{FF2B5EF4-FFF2-40B4-BE49-F238E27FC236}">
                <a16:creationId xmlns:a16="http://schemas.microsoft.com/office/drawing/2014/main" id="{C61BD7DE-20A4-2962-7B44-E2721CCEA444}"/>
              </a:ext>
            </a:extLst>
          </p:cNvPr>
          <p:cNvSpPr/>
          <p:nvPr/>
        </p:nvSpPr>
        <p:spPr>
          <a:xfrm>
            <a:off x="2757761" y="590304"/>
            <a:ext cx="180702" cy="175593"/>
          </a:xfrm>
          <a:prstGeom prst="flowChartConnector">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2" name="フローチャート: 結合子 21">
            <a:extLst>
              <a:ext uri="{FF2B5EF4-FFF2-40B4-BE49-F238E27FC236}">
                <a16:creationId xmlns:a16="http://schemas.microsoft.com/office/drawing/2014/main" id="{F2403952-85C3-E908-0EB3-7CFD065A6ADD}"/>
              </a:ext>
            </a:extLst>
          </p:cNvPr>
          <p:cNvSpPr/>
          <p:nvPr/>
        </p:nvSpPr>
        <p:spPr>
          <a:xfrm>
            <a:off x="2393869" y="1051969"/>
            <a:ext cx="101681" cy="110081"/>
          </a:xfrm>
          <a:prstGeom prst="flowChartConnector">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3" name="フローチャート: 結合子 22">
            <a:extLst>
              <a:ext uri="{FF2B5EF4-FFF2-40B4-BE49-F238E27FC236}">
                <a16:creationId xmlns:a16="http://schemas.microsoft.com/office/drawing/2014/main" id="{9B5808A5-FED0-8F15-31F6-1E8169DEF975}"/>
              </a:ext>
            </a:extLst>
          </p:cNvPr>
          <p:cNvSpPr/>
          <p:nvPr/>
        </p:nvSpPr>
        <p:spPr>
          <a:xfrm>
            <a:off x="883735" y="1854419"/>
            <a:ext cx="130841" cy="131565"/>
          </a:xfrm>
          <a:prstGeom prst="flowChartConnector">
            <a:avLst/>
          </a:prstGeom>
          <a:solidFill>
            <a:srgbClr val="76EA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4" name="フローチャート: 結合子 23">
            <a:extLst>
              <a:ext uri="{FF2B5EF4-FFF2-40B4-BE49-F238E27FC236}">
                <a16:creationId xmlns:a16="http://schemas.microsoft.com/office/drawing/2014/main" id="{CADC37CF-4A6A-03D1-2097-DAD6C0F19EC2}"/>
              </a:ext>
            </a:extLst>
          </p:cNvPr>
          <p:cNvSpPr/>
          <p:nvPr/>
        </p:nvSpPr>
        <p:spPr>
          <a:xfrm>
            <a:off x="1107353" y="80055"/>
            <a:ext cx="92797" cy="98953"/>
          </a:xfrm>
          <a:prstGeom prst="flowChartConnector">
            <a:avLst/>
          </a:prstGeom>
          <a:solidFill>
            <a:srgbClr val="F98F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5" name="フローチャート: 結合子 24">
            <a:extLst>
              <a:ext uri="{FF2B5EF4-FFF2-40B4-BE49-F238E27FC236}">
                <a16:creationId xmlns:a16="http://schemas.microsoft.com/office/drawing/2014/main" id="{57087BEA-4BC1-5369-07A1-6F9A348BA2C0}"/>
              </a:ext>
            </a:extLst>
          </p:cNvPr>
          <p:cNvSpPr/>
          <p:nvPr/>
        </p:nvSpPr>
        <p:spPr>
          <a:xfrm>
            <a:off x="3302840" y="1124598"/>
            <a:ext cx="157175" cy="147667"/>
          </a:xfrm>
          <a:prstGeom prst="flowChartConnector">
            <a:avLst/>
          </a:prstGeom>
          <a:solidFill>
            <a:srgbClr val="F98F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830083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kumimoji="1" sz="2800" dirty="0" smtClean="0">
            <a:latin typeface="ＭＳ Ｐゴシック" panose="020B0600070205080204" pitchFamily="50" charset="-128"/>
            <a:ea typeface="ＭＳ Ｐゴシック" panose="020B0600070205080204" pitchFamily="50" charset="-128"/>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065F73D21B3DF4AA9EC1B3C7744A280" ma:contentTypeVersion="15" ma:contentTypeDescription="新しいドキュメントを作成します。" ma:contentTypeScope="" ma:versionID="0a5302956c6b88ad366d025184c2b576">
  <xsd:schema xmlns:xsd="http://www.w3.org/2001/XMLSchema" xmlns:xs="http://www.w3.org/2001/XMLSchema" xmlns:p="http://schemas.microsoft.com/office/2006/metadata/properties" xmlns:ns2="ab293041-4d11-4a85-8bf0-8e7e4b900fe1" xmlns:ns3="5af54a1d-2299-40d2-b744-41f374a8e108" targetNamespace="http://schemas.microsoft.com/office/2006/metadata/properties" ma:root="true" ma:fieldsID="8a6b2eddfe9d08babf9d779106681446" ns2:_="" ns3:_="">
    <xsd:import namespace="ab293041-4d11-4a85-8bf0-8e7e4b900fe1"/>
    <xsd:import namespace="5af54a1d-2299-40d2-b744-41f374a8e10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293041-4d11-4a85-8bf0-8e7e4b900f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8cc3b009-8830-4bb7-a0c0-fb4a21a86b5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af54a1d-2299-40d2-b744-41f374a8e10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44340f7-4a20-4f7a-b106-e4f64453ae11}" ma:internalName="TaxCatchAll" ma:showField="CatchAllData" ma:web="5af54a1d-2299-40d2-b744-41f374a8e10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af54a1d-2299-40d2-b744-41f374a8e108" xsi:nil="true"/>
    <lcf76f155ced4ddcb4097134ff3c332f xmlns="ab293041-4d11-4a85-8bf0-8e7e4b900fe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AE7504-B3CB-48E5-9D98-AF57857449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293041-4d11-4a85-8bf0-8e7e4b900fe1"/>
    <ds:schemaRef ds:uri="5af54a1d-2299-40d2-b744-41f374a8e1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AEB784-AFE5-4F47-A5D5-708AA7C60FE2}">
  <ds:schemaRefs>
    <ds:schemaRef ds:uri="http://schemas.microsoft.com/office/2006/metadata/properties"/>
    <ds:schemaRef ds:uri="http://schemas.microsoft.com/office/infopath/2007/PartnerControls"/>
    <ds:schemaRef ds:uri="5af54a1d-2299-40d2-b744-41f374a8e108"/>
    <ds:schemaRef ds:uri="ab293041-4d11-4a85-8bf0-8e7e4b900fe1"/>
  </ds:schemaRefs>
</ds:datastoreItem>
</file>

<file path=customXml/itemProps3.xml><?xml version="1.0" encoding="utf-8"?>
<ds:datastoreItem xmlns:ds="http://schemas.openxmlformats.org/officeDocument/2006/customXml" ds:itemID="{136EDA3A-0E36-4184-BB77-897ED6A5C3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1215</TotalTime>
  <Words>666</Words>
  <Application>Microsoft Office PowerPoint</Application>
  <PresentationFormat>A4 210 x 297 mm</PresentationFormat>
  <Paragraphs>81</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HGP創英角ﾎﾟｯﾌﾟ体</vt:lpstr>
      <vt:lpstr>MS PGothic</vt:lpstr>
      <vt:lpstr>MS PGothic</vt:lpstr>
      <vt:lpstr>MS Gothic</vt:lpstr>
      <vt:lpstr>UD デジタル 教科書体 NP-B</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mayanokinoko@gmail.com</dc:creator>
  <cp:lastModifiedBy>出川 真也</cp:lastModifiedBy>
  <cp:revision>100</cp:revision>
  <dcterms:created xsi:type="dcterms:W3CDTF">2020-07-06T04:58:17Z</dcterms:created>
  <dcterms:modified xsi:type="dcterms:W3CDTF">2025-01-15T03:15:22Z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0x0101007065F73D21B3DF4AA9EC1B3C7744A280</vt:lpwstr>
  </property>
  <property fmtid="{D5CDD505-2E9C-101B-9397-08002B2CF9AE}" pid="3" name="MediaServiceImageTags">
    <vt:lpwstr/>
  </property>
</Properties>
</file>